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9" r:id="rId2"/>
    <p:sldId id="295" r:id="rId3"/>
    <p:sldId id="304" r:id="rId4"/>
    <p:sldId id="305" r:id="rId5"/>
    <p:sldId id="266" r:id="rId6"/>
    <p:sldId id="267" r:id="rId7"/>
    <p:sldId id="268" r:id="rId8"/>
    <p:sldId id="269" r:id="rId9"/>
    <p:sldId id="270" r:id="rId10"/>
    <p:sldId id="274" r:id="rId11"/>
    <p:sldId id="309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7" r:id="rId23"/>
    <p:sldId id="298" r:id="rId24"/>
    <p:sldId id="299" r:id="rId25"/>
    <p:sldId id="301" r:id="rId26"/>
    <p:sldId id="302" r:id="rId27"/>
    <p:sldId id="287" r:id="rId28"/>
    <p:sldId id="306" r:id="rId29"/>
    <p:sldId id="288" r:id="rId30"/>
    <p:sldId id="290" r:id="rId31"/>
    <p:sldId id="291" r:id="rId32"/>
    <p:sldId id="307" r:id="rId33"/>
    <p:sldId id="292" r:id="rId34"/>
    <p:sldId id="293" r:id="rId35"/>
    <p:sldId id="294" r:id="rId36"/>
    <p:sldId id="286" r:id="rId37"/>
    <p:sldId id="308" r:id="rId38"/>
    <p:sldId id="296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B1"/>
    <a:srgbClr val="4B76D5"/>
    <a:srgbClr val="537CD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7B91E-3B8B-4253-8ACA-54F353B18980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BE3E6-242C-4525-BB48-A6995C7590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87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90937-3353-4E19-9206-C21E47A02CEA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DD5D-59DB-44B6-80EA-B416628E5F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9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D5D-59DB-44B6-80EA-B416628E5FC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52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92461-BB0B-4848-9913-5E0478F4710E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908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92461-BB0B-4848-9913-5E0478F4710E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295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6747D3-0DEE-4C6B-99CB-B1DC817382B1}" type="slidenum">
              <a:rPr lang="de-DE" altLang="de-DE"/>
              <a:pPr/>
              <a:t>33</a:t>
            </a:fld>
            <a:endParaRPr lang="de-DE" altLang="de-DE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4549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2F7AD-60F6-43A8-9F38-8DADBDAD1071}" type="slidenum">
              <a:rPr lang="de-DE" altLang="de-DE"/>
              <a:pPr/>
              <a:t>34</a:t>
            </a:fld>
            <a:endParaRPr lang="de-DE" altLang="de-DE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4203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708DE9-AAD6-4C8D-A027-366AF30ECBB5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698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A0BDE4-E69E-4506-978C-E2851CC5FA38}" type="slidenum">
              <a:rPr lang="de-DE" altLang="de-DE"/>
              <a:pPr/>
              <a:t>36</a:t>
            </a:fld>
            <a:endParaRPr lang="de-DE" altLang="de-DE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367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A0BDE4-E69E-4506-978C-E2851CC5FA38}" type="slidenum">
              <a:rPr lang="de-DE" altLang="de-DE"/>
              <a:pPr/>
              <a:t>37</a:t>
            </a:fld>
            <a:endParaRPr lang="de-DE" altLang="de-DE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192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D5D-59DB-44B6-80EA-B416628E5FC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D5D-59DB-44B6-80EA-B416628E5FC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D5D-59DB-44B6-80EA-B416628E5FC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D5D-59DB-44B6-80EA-B416628E5FC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CC60D5-9234-4CFD-B96F-E40175552269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909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CC60D5-9234-4CFD-B96F-E40175552269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4402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89F36-0D1C-4A2B-8261-A2EFF489F4B2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181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EDD192-84C8-4E42-B72C-0288C02BB8E8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595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1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61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79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26.08.15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fld id="{2C12BF5B-8337-4907-BCBA-B7C881116B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924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08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18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98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6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89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06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9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7E8C-7332-41C7-8631-D305FBB4E46B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0F48-4662-46B4-B146-C5334D927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1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762892"/>
            <a:ext cx="7744401" cy="2123658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Informationsabend zum </a:t>
            </a:r>
          </a:p>
          <a:p>
            <a:r>
              <a:rPr lang="de-DE" dirty="0">
                <a:solidFill>
                  <a:srgbClr val="4171B1"/>
                </a:solidFill>
              </a:rPr>
              <a:t>Konzept der Erprobungsstufe </a:t>
            </a:r>
          </a:p>
          <a:p>
            <a:r>
              <a:rPr lang="de-DE" dirty="0">
                <a:solidFill>
                  <a:srgbClr val="4171B1"/>
                </a:solidFill>
              </a:rPr>
              <a:t>am FSG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239323" y="3212976"/>
            <a:ext cx="526310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2800" dirty="0"/>
          </a:p>
          <a:p>
            <a:pPr algn="ctr"/>
            <a:r>
              <a:rPr lang="de-DE" sz="4400" dirty="0"/>
              <a:t>Herzlich Willkommen </a:t>
            </a:r>
          </a:p>
          <a:p>
            <a:pPr algn="ctr"/>
            <a:endParaRPr lang="de-DE" sz="4400" dirty="0"/>
          </a:p>
          <a:p>
            <a:pPr algn="ctr"/>
            <a:r>
              <a:rPr lang="de-DE" sz="2000" dirty="0"/>
              <a:t>August 2021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08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54459" y="1330924"/>
            <a:ext cx="7744401" cy="1446550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Anmeldung zur </a:t>
            </a:r>
            <a:r>
              <a:rPr lang="de-DE" dirty="0" err="1">
                <a:solidFill>
                  <a:srgbClr val="4171B1"/>
                </a:solidFill>
              </a:rPr>
              <a:t>Übermittagbetreuung</a:t>
            </a:r>
            <a:endParaRPr lang="de-DE" dirty="0">
              <a:solidFill>
                <a:srgbClr val="4171B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54458" y="3049352"/>
            <a:ext cx="7744401" cy="33452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4171B1"/>
                </a:solidFill>
              </a:rPr>
              <a:t>Elternbrief</a:t>
            </a:r>
          </a:p>
        </p:txBody>
      </p:sp>
    </p:spTree>
    <p:extLst>
      <p:ext uri="{BB962C8B-B14F-4D97-AF65-F5344CB8AC3E}">
        <p14:creationId xmlns:p14="http://schemas.microsoft.com/office/powerpoint/2010/main" val="179369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48A012B-CFF8-4859-901A-1C2591B6C315}"/>
              </a:ext>
            </a:extLst>
          </p:cNvPr>
          <p:cNvSpPr txBox="1"/>
          <p:nvPr/>
        </p:nvSpPr>
        <p:spPr>
          <a:xfrm>
            <a:off x="431540" y="117693"/>
            <a:ext cx="828092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Hiermit melde ich meinen Sohn/meine Tochter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Name, Vorname:  						                   Klasse: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zur Hausaufgabenbetreuung/begleiteten Übungszeit an folgenden Tagen an: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                          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□ Montag    □ Dienstag    □ Mittwoch   □ Donnerstag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	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Wir haben Kenntnis genommen, 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mein Kind 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nimmt </a:t>
            </a:r>
            <a:r>
              <a:rPr lang="de-DE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nicht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am Angebot der 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Übermittagbetreuung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teil          □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Mein Kind darf während der Mittagspause das Schulgelände verlassen 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(nur bei Teilnahme an Nachmittagsangebot oder Nachmittagsunterricht)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□   ja            □    nein   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________________________________________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Unterschrift des/der Erziehungsberechtigten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5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334378"/>
            <a:ext cx="7744401" cy="1446550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Anmeldung zur </a:t>
            </a:r>
            <a:r>
              <a:rPr lang="de-DE" dirty="0" err="1">
                <a:solidFill>
                  <a:srgbClr val="4171B1"/>
                </a:solidFill>
              </a:rPr>
              <a:t>Übermittagbetreuung</a:t>
            </a:r>
            <a:endParaRPr lang="de-DE" dirty="0">
              <a:solidFill>
                <a:srgbClr val="4171B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599" y="3049352"/>
            <a:ext cx="7744401" cy="33452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4171B1"/>
                </a:solidFill>
              </a:rPr>
              <a:t>Vorläufige Anmeldung </a:t>
            </a:r>
          </a:p>
          <a:p>
            <a:r>
              <a:rPr lang="de-DE" dirty="0">
                <a:solidFill>
                  <a:srgbClr val="4171B1"/>
                </a:solidFill>
              </a:rPr>
              <a:t>Elternbrief</a:t>
            </a:r>
          </a:p>
          <a:p>
            <a:r>
              <a:rPr lang="de-DE" dirty="0">
                <a:solidFill>
                  <a:srgbClr val="4171B1"/>
                </a:solidFill>
              </a:rPr>
              <a:t>verbindlich für ein Halbjahr</a:t>
            </a:r>
          </a:p>
          <a:p>
            <a:r>
              <a:rPr lang="de-DE" dirty="0">
                <a:solidFill>
                  <a:srgbClr val="4171B1"/>
                </a:solidFill>
              </a:rPr>
              <a:t>Nachmeldungen</a:t>
            </a:r>
          </a:p>
        </p:txBody>
      </p:sp>
    </p:spTree>
    <p:extLst>
      <p:ext uri="{BB962C8B-B14F-4D97-AF65-F5344CB8AC3E}">
        <p14:creationId xmlns:p14="http://schemas.microsoft.com/office/powerpoint/2010/main" val="292666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40000"/>
            <a:ext cx="7744401" cy="769441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Entschuldigungsverfahren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599" y="2492896"/>
            <a:ext cx="7744401" cy="36332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4171B1"/>
                </a:solidFill>
              </a:rPr>
              <a:t>Schulplaner (schriftlich)</a:t>
            </a:r>
          </a:p>
          <a:p>
            <a:r>
              <a:rPr lang="de-DE" dirty="0">
                <a:solidFill>
                  <a:srgbClr val="4171B1"/>
                </a:solidFill>
              </a:rPr>
              <a:t>Anruf im Sekretariat 02831 8494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1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60934" y="1268760"/>
            <a:ext cx="7744401" cy="769441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Methodenlernen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79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86166"/>
            <a:ext cx="7744401" cy="677108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800" dirty="0">
                <a:solidFill>
                  <a:srgbClr val="4171B1"/>
                </a:solidFill>
              </a:rPr>
              <a:t>Schwerpunkte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71599" y="2711654"/>
            <a:ext cx="774440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4171B1"/>
                </a:solidFill>
              </a:rPr>
              <a:t>Orientierung, Arbeitsorganisation und Lern- und Arbeitsmethoden</a:t>
            </a:r>
          </a:p>
          <a:p>
            <a:pPr marL="444500"/>
            <a:r>
              <a:rPr lang="de-DE" sz="3200" dirty="0">
                <a:solidFill>
                  <a:srgbClr val="4171B1"/>
                </a:solidFill>
              </a:rPr>
              <a:t>(Jahrgangsstufe 5) </a:t>
            </a:r>
          </a:p>
          <a:p>
            <a:pPr marL="444500"/>
            <a:endParaRPr lang="de-DE" sz="2600" b="1" dirty="0">
              <a:solidFill>
                <a:srgbClr val="4171B1"/>
              </a:solidFill>
              <a:latin typeface="Tahoma" panose="020B0604030504040204" pitchFamily="34" charset="0"/>
            </a:endParaRPr>
          </a:p>
          <a:p>
            <a:pPr marL="444500" indent="-358775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4171B1"/>
                </a:solidFill>
              </a:rPr>
              <a:t>Kooperation und Kommunikation</a:t>
            </a:r>
          </a:p>
          <a:p>
            <a:pPr marL="444500"/>
            <a:r>
              <a:rPr lang="de-DE" sz="3200" dirty="0">
                <a:solidFill>
                  <a:srgbClr val="4171B1"/>
                </a:solidFill>
              </a:rPr>
              <a:t>(Jahrgangsstufe 6) </a:t>
            </a:r>
            <a:r>
              <a:rPr lang="de-DE" sz="3200" b="1" dirty="0">
                <a:solidFill>
                  <a:srgbClr val="4171B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072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193779"/>
            <a:ext cx="7744401" cy="1261884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800" dirty="0">
                <a:solidFill>
                  <a:srgbClr val="4171B1"/>
                </a:solidFill>
              </a:rPr>
              <a:t>Orientierung, Arbeitsorganisation und Lern- und Arbeitsmethoden (Jg. 5)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71600" y="2655410"/>
            <a:ext cx="77444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de-DE" sz="2400" b="1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Orientierung und Arbeitsorganisation </a:t>
            </a:r>
            <a:endParaRPr lang="de-DE" sz="24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Ablauf eines Schultages</a:t>
            </a:r>
          </a:p>
          <a:p>
            <a:pPr marL="342900" marR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Rundgang durch das Schulgebäude</a:t>
            </a:r>
          </a:p>
          <a:p>
            <a:pPr marL="342900" marR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Lesen des Vertretungsplans</a:t>
            </a:r>
          </a:p>
          <a:p>
            <a:pPr marL="342900" marR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Packen der Schultasche</a:t>
            </a:r>
          </a:p>
          <a:p>
            <a:pPr marL="342900" marR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Arbeit mit dem Hausaufgabenheft</a:t>
            </a:r>
          </a:p>
          <a:p>
            <a:pPr marL="342900" marR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Organisation auf dem eigenen Schreibtisch</a:t>
            </a:r>
          </a:p>
        </p:txBody>
      </p:sp>
    </p:spTree>
    <p:extLst>
      <p:ext uri="{BB962C8B-B14F-4D97-AF65-F5344CB8AC3E}">
        <p14:creationId xmlns:p14="http://schemas.microsoft.com/office/powerpoint/2010/main" val="302527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193779"/>
            <a:ext cx="7744401" cy="1261884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800" dirty="0">
                <a:solidFill>
                  <a:srgbClr val="4171B1"/>
                </a:solidFill>
              </a:rPr>
              <a:t>Orientierung, Arbeitsorganisation und Lern- und Arbeitsmethoden (Jg. 5)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73792" y="2699793"/>
            <a:ext cx="77444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de-DE" sz="2000" b="1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Lern- und Arbeitsmethoden </a:t>
            </a:r>
            <a:endParaRPr lang="de-DE" sz="20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8775" marR="0" indent="-358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Heftführung</a:t>
            </a:r>
          </a:p>
          <a:p>
            <a:pPr marL="342900" marR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Vokabeln lernen</a:t>
            </a:r>
          </a:p>
          <a:p>
            <a:pPr marL="342900" marR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Vorbereitung auf Klassenarbeiten </a:t>
            </a:r>
          </a:p>
          <a:p>
            <a:pPr marL="342900" marR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Organisation und Durchführung der Partnerarbeit </a:t>
            </a:r>
          </a:p>
          <a:p>
            <a:pPr marL="342900" marR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Mündliche Mitarbeit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Arbeiten mit dem LMS (LOGINEO NRW-Lernmanagementsystem)</a:t>
            </a:r>
            <a:endParaRPr lang="de-DE" sz="2000" dirty="0">
              <a:solidFill>
                <a:srgbClr val="212529"/>
              </a:solidFill>
              <a:latin typeface="-apple-system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Texte erarbeiten und behalten 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endParaRPr lang="de-DE" sz="2600" dirty="0">
              <a:solidFill>
                <a:srgbClr val="4171B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1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193779"/>
            <a:ext cx="7744401" cy="1261884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800" dirty="0">
                <a:solidFill>
                  <a:srgbClr val="4171B1"/>
                </a:solidFill>
              </a:rPr>
              <a:t>Kooperation </a:t>
            </a:r>
            <a:r>
              <a:rPr lang="de-DE" sz="3800">
                <a:solidFill>
                  <a:srgbClr val="4171B1"/>
                </a:solidFill>
              </a:rPr>
              <a:t>und Kommunikation</a:t>
            </a:r>
          </a:p>
          <a:p>
            <a:r>
              <a:rPr lang="de-DE" sz="3800">
                <a:solidFill>
                  <a:srgbClr val="4171B1"/>
                </a:solidFill>
              </a:rPr>
              <a:t> </a:t>
            </a:r>
            <a:r>
              <a:rPr lang="de-DE" sz="3800" dirty="0">
                <a:solidFill>
                  <a:srgbClr val="4171B1"/>
                </a:solidFill>
              </a:rPr>
              <a:t>(Jg. 6)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003648" y="2711655"/>
            <a:ext cx="7744401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Gegenseitige Verantwortung und Unterstützung im Rahmen der Partnerarbeit</a:t>
            </a:r>
            <a:b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105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Arbeitsergebnisse aufbereiten: Aufbau und Anfertigung eines Lernplakates</a:t>
            </a:r>
            <a:b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105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Grundlagen der Organisation und Durchführung einer Gruppenarbeit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05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Ergebnisse präsentieren: Gestaltung und Präsentation eines Vortrags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de-DE" sz="1050" dirty="0">
              <a:solidFill>
                <a:srgbClr val="4171B1"/>
              </a:solidFill>
              <a:latin typeface="Albany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de-DE" sz="2600" dirty="0">
              <a:solidFill>
                <a:srgbClr val="4171B1"/>
              </a:solidFill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350260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86167"/>
            <a:ext cx="7744401" cy="677108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800" dirty="0">
                <a:solidFill>
                  <a:srgbClr val="4171B1"/>
                </a:solidFill>
              </a:rPr>
              <a:t>Nachhaltigkeit des Methodenlernens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71599" y="2391222"/>
            <a:ext cx="77444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Wiederholung und Anwendung der erlernten Methoden im Fachunterricht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Sammlung aller Materialien in einer Methodenmappe           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Fortsetzung und Vertiefung des Methodenlernens in der Mittelstufe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Arbeit mit der Feedbackliste in jedem Fachunterricht              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de-DE" sz="2600" dirty="0">
              <a:solidFill>
                <a:srgbClr val="4171B1"/>
              </a:solidFill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99715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40000"/>
            <a:ext cx="7744401" cy="769441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Übersicht über die Inhalte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599" y="2711654"/>
            <a:ext cx="7744401" cy="33452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solidFill>
                  <a:srgbClr val="4171B1"/>
                </a:solidFill>
              </a:rPr>
              <a:t>Pädagogische </a:t>
            </a:r>
            <a:r>
              <a:rPr lang="de-DE" sz="2400" dirty="0" err="1">
                <a:solidFill>
                  <a:srgbClr val="4171B1"/>
                </a:solidFill>
              </a:rPr>
              <a:t>Übermittagbetreuung</a:t>
            </a:r>
            <a:r>
              <a:rPr lang="de-DE" sz="2400" dirty="0">
                <a:solidFill>
                  <a:srgbClr val="4171B1"/>
                </a:solidFill>
              </a:rPr>
              <a:t> (Frau Riemen)</a:t>
            </a:r>
          </a:p>
          <a:p>
            <a:r>
              <a:rPr lang="de-DE" sz="2400" dirty="0">
                <a:solidFill>
                  <a:srgbClr val="4171B1"/>
                </a:solidFill>
              </a:rPr>
              <a:t>Methodenlernen (Frau Claßen)</a:t>
            </a:r>
          </a:p>
          <a:p>
            <a:r>
              <a:rPr lang="de-DE" sz="2400" dirty="0">
                <a:solidFill>
                  <a:srgbClr val="4171B1"/>
                </a:solidFill>
              </a:rPr>
              <a:t>Hausaufgabenkonzept (Frau Claßen)</a:t>
            </a:r>
          </a:p>
          <a:p>
            <a:r>
              <a:rPr lang="de-DE" sz="2400" dirty="0">
                <a:solidFill>
                  <a:srgbClr val="4171B1"/>
                </a:solidFill>
              </a:rPr>
              <a:t>Individuelle Förderung (Herr </a:t>
            </a:r>
            <a:r>
              <a:rPr lang="de-DE" sz="2400" dirty="0" err="1">
                <a:solidFill>
                  <a:srgbClr val="4171B1"/>
                </a:solidFill>
              </a:rPr>
              <a:t>Kanopa</a:t>
            </a:r>
            <a:r>
              <a:rPr lang="de-DE" sz="2400" dirty="0">
                <a:solidFill>
                  <a:srgbClr val="4171B1"/>
                </a:solidFill>
              </a:rPr>
              <a:t>)</a:t>
            </a:r>
          </a:p>
          <a:p>
            <a:r>
              <a:rPr lang="de-DE" sz="2400" dirty="0">
                <a:solidFill>
                  <a:srgbClr val="4171B1"/>
                </a:solidFill>
              </a:rPr>
              <a:t>Prävention (Frau </a:t>
            </a:r>
            <a:r>
              <a:rPr lang="de-DE" sz="2400" dirty="0" err="1">
                <a:solidFill>
                  <a:srgbClr val="4171B1"/>
                </a:solidFill>
              </a:rPr>
              <a:t>Viklund</a:t>
            </a:r>
            <a:r>
              <a:rPr lang="de-DE" sz="2400" dirty="0">
                <a:solidFill>
                  <a:srgbClr val="4171B1"/>
                </a:solidFill>
              </a:rPr>
              <a:t>)</a:t>
            </a:r>
          </a:p>
          <a:p>
            <a:r>
              <a:rPr lang="de-DE" sz="2400" dirty="0">
                <a:solidFill>
                  <a:srgbClr val="4171B1"/>
                </a:solidFill>
              </a:rPr>
              <a:t>Beratung (Herr Schmidt)</a:t>
            </a:r>
          </a:p>
        </p:txBody>
      </p:sp>
    </p:spTree>
    <p:extLst>
      <p:ext uri="{BB962C8B-B14F-4D97-AF65-F5344CB8AC3E}">
        <p14:creationId xmlns:p14="http://schemas.microsoft.com/office/powerpoint/2010/main" val="646869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86167"/>
            <a:ext cx="7744401" cy="677108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800" dirty="0">
                <a:solidFill>
                  <a:srgbClr val="4171B1"/>
                </a:solidFill>
              </a:rPr>
              <a:t>Feedbackliste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99303"/>
              </p:ext>
            </p:extLst>
          </p:nvPr>
        </p:nvGraphicFramePr>
        <p:xfrm>
          <a:off x="971600" y="2767780"/>
          <a:ext cx="77444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Hausaufgaben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Arbeitsmaterial</a:t>
                      </a:r>
                      <a:r>
                        <a:rPr lang="de-DE" sz="2000" baseline="0" dirty="0"/>
                        <a:t> 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Sozialverhalten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Musterfrau, Mara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Mustermann, Max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96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86167"/>
            <a:ext cx="7744401" cy="677108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800" dirty="0">
                <a:solidFill>
                  <a:srgbClr val="4171B1"/>
                </a:solidFill>
              </a:rPr>
              <a:t>Feedbackliste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71599" y="2509216"/>
            <a:ext cx="77444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Nutzung von allen Lehrern, die in der Klasse unterrichten/ Verwaltung durch die Klassenlehrer</a:t>
            </a:r>
          </a:p>
          <a:p>
            <a:endParaRPr lang="de-DE" sz="24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Gesprächsgrundlage für Gespräche mit Schülern, Eltern und Lehrern </a:t>
            </a:r>
          </a:p>
          <a:p>
            <a:endParaRPr lang="de-DE" sz="24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Gestaffeltes Modell zu den Konsequenzen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Probelauf bis zu den Herbstferien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de-DE" sz="2600" dirty="0">
              <a:solidFill>
                <a:srgbClr val="4171B1"/>
              </a:solidFill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1735585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84784"/>
            <a:ext cx="7744401" cy="769441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Hausaufgabenkonzept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84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86167"/>
            <a:ext cx="7744401" cy="677108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800" dirty="0">
                <a:solidFill>
                  <a:srgbClr val="4171B1"/>
                </a:solidFill>
              </a:rPr>
              <a:t>Hausaufgabenkonzept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71599" y="2276872"/>
            <a:ext cx="77444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Der in den verschiedenen Jahrgangsstufen zur Durchführung von Hausaufgaben vorgesehene zeitliche Rahmen (Jg.5: 60 Minuten/Tag) soll von den Schülerinnen und Schülern genutzt werden, um</a:t>
            </a:r>
          </a:p>
          <a:p>
            <a:pPr marR="0" algn="just"/>
            <a:endParaRPr lang="de-DE" sz="1400" dirty="0">
              <a:solidFill>
                <a:srgbClr val="4171B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Vokabeln und grammatische Formen zu lernen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Fachbegriffe und Regeln zu lernen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Lektüren und längere Texte zu lesen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den Unterricht vor- und nachzubereiten</a:t>
            </a: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28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86167"/>
            <a:ext cx="7744401" cy="677108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800" dirty="0">
                <a:solidFill>
                  <a:srgbClr val="4171B1"/>
                </a:solidFill>
              </a:rPr>
              <a:t>Hausaufgabenkonzept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71599" y="2276872"/>
            <a:ext cx="77444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Hausaufgaben dienen der individuellen Förderung. Beim Hausaufgabenumfang berücksichtigen die Lehrkräfte die individuelle Belastung der Schülerinnen und Schüler.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Hintergründe für dieses neue Hausaufgabenkonzept sind</a:t>
            </a:r>
            <a:b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a) Veränderungen im Schulalltag an allgemeinbildenden </a:t>
            </a:r>
            <a:b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Schulen („G8/G9“, „Ganztagsschulen“) </a:t>
            </a:r>
          </a:p>
          <a:p>
            <a:pPr lvl="1" algn="just"/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b) Fokussierung auf individuelle Förderung in einem  </a:t>
            </a:r>
            <a:b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kompetenzorientierten Unterricht</a:t>
            </a:r>
          </a:p>
          <a:p>
            <a:pPr lvl="1" algn="just"/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c) „Hausaufgabenerlass“ des Ministeriums für Schule und </a:t>
            </a:r>
            <a:b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de-DE" sz="2200" dirty="0">
                <a:solidFill>
                  <a:srgbClr val="4171B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Weiterbildung des Landes NRW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76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56350" y="1178389"/>
            <a:ext cx="7744401" cy="646331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600" dirty="0">
                <a:solidFill>
                  <a:srgbClr val="4171B1"/>
                </a:solidFill>
              </a:rPr>
              <a:t>Vor- und Nachbereitung von Unterricht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79500" y="1901049"/>
            <a:ext cx="77444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Die Vor- und Nachbereitung von Unterricht stellt sicher, dass Lernen erfolgreich stattfindet.</a:t>
            </a: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einer zunächst angeleiteten, später zunehmend eigenständigen Reflexion des Unterrichts überprüfen die Schülerinnen und Schüler, ob sie den Unterrichtinhalt verstanden haben bzw. ob Verständnisschwierigkeiten bestehen.</a:t>
            </a: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Trainiert wird die Systematisierung des eigenen Lernens und Lernverhaltens.</a:t>
            </a: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4171B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171B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Vor- und nachbereitet werden alle Unterrichtsfächer. </a:t>
            </a:r>
          </a:p>
        </p:txBody>
      </p:sp>
    </p:spTree>
    <p:extLst>
      <p:ext uri="{BB962C8B-B14F-4D97-AF65-F5344CB8AC3E}">
        <p14:creationId xmlns:p14="http://schemas.microsoft.com/office/powerpoint/2010/main" val="2059779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56350" y="1178389"/>
            <a:ext cx="7744401" cy="646331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sz="3600" dirty="0">
                <a:solidFill>
                  <a:srgbClr val="4171B1"/>
                </a:solidFill>
              </a:rPr>
              <a:t>Vor- und Nachbereitung von Unterricht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79500" y="1901049"/>
            <a:ext cx="77444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endParaRPr lang="de-DE" sz="2200" dirty="0">
              <a:solidFill>
                <a:srgbClr val="4171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88550" y="2113337"/>
            <a:ext cx="6480000" cy="4080240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14239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8063" y="1390650"/>
            <a:ext cx="7743825" cy="76835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439863"/>
            <a:ext cx="74882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de-DE" altLang="de-DE" sz="3600" dirty="0">
                <a:solidFill>
                  <a:srgbClr val="4171B1"/>
                </a:solidFill>
                <a:latin typeface="Calibri" charset="0"/>
              </a:rPr>
              <a:t>Individuelle Förderung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71550" y="2351336"/>
            <a:ext cx="7704137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</a:pPr>
            <a:endParaRPr lang="de-DE" altLang="de-DE" sz="2800" dirty="0">
              <a:solidFill>
                <a:srgbClr val="4171B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8826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8063" y="1390650"/>
            <a:ext cx="7743825" cy="76835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439863"/>
            <a:ext cx="74882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de-DE" altLang="de-DE" sz="3600" dirty="0">
                <a:solidFill>
                  <a:srgbClr val="4171B1"/>
                </a:solidFill>
                <a:latin typeface="Calibri" charset="0"/>
              </a:rPr>
              <a:t>Individuelle Förderung in D/M/E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71550" y="2351336"/>
            <a:ext cx="7704137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457200" indent="-4572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rgbClr val="4171B1"/>
                </a:solidFill>
                <a:latin typeface="+mn-lt"/>
              </a:rPr>
              <a:t>Diagnose</a:t>
            </a:r>
          </a:p>
          <a:p>
            <a:pPr marL="457200" indent="-4572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rgbClr val="4171B1"/>
                </a:solidFill>
                <a:latin typeface="+mn-lt"/>
              </a:rPr>
              <a:t>Förderung</a:t>
            </a:r>
          </a:p>
          <a:p>
            <a:pPr marL="457200" indent="-4572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rgbClr val="4171B1"/>
                </a:solidFill>
                <a:latin typeface="+mn-lt"/>
              </a:rPr>
              <a:t>Kontrolle</a:t>
            </a:r>
          </a:p>
        </p:txBody>
      </p:sp>
    </p:spTree>
    <p:extLst>
      <p:ext uri="{BB962C8B-B14F-4D97-AF65-F5344CB8AC3E}">
        <p14:creationId xmlns:p14="http://schemas.microsoft.com/office/powerpoint/2010/main" val="2460255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137" y="1066006"/>
            <a:ext cx="7743825" cy="76835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13445" y="1066006"/>
            <a:ext cx="74882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de-DE" altLang="de-DE" sz="3600" dirty="0">
                <a:solidFill>
                  <a:srgbClr val="4171B1"/>
                </a:solidFill>
                <a:latin typeface="Calibri" charset="0"/>
              </a:rPr>
              <a:t>Diagnose – Beispiel Deutsch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7546" y="1988840"/>
            <a:ext cx="7704137" cy="285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4171B1"/>
                </a:solidFill>
                <a:latin typeface="+mn-lt"/>
              </a:rPr>
              <a:t>Feststellen von Förderbedarf in Basiskompetenzen Lesen und Rechtschreiben</a:t>
            </a:r>
          </a:p>
          <a:p>
            <a:pPr marL="342900" indent="-3429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4171B1"/>
                </a:solidFill>
                <a:latin typeface="+mn-lt"/>
              </a:rPr>
              <a:t>Lesen: SLS (Salzburger Lesescreening)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+mn-lt"/>
              </a:rPr>
              <a:t>Lesegeschwindigkeit („</a:t>
            </a:r>
            <a:r>
              <a:rPr lang="de-DE" altLang="de-DE" sz="2400" dirty="0" err="1">
                <a:solidFill>
                  <a:srgbClr val="4171B1"/>
                </a:solidFill>
                <a:latin typeface="+mn-lt"/>
              </a:rPr>
              <a:t>Fluency</a:t>
            </a:r>
            <a:r>
              <a:rPr lang="de-DE" altLang="de-DE" sz="2400" dirty="0">
                <a:solidFill>
                  <a:srgbClr val="4171B1"/>
                </a:solidFill>
                <a:latin typeface="+mn-lt"/>
              </a:rPr>
              <a:t>“), Sicherheit in der Entschlüsselung der Wörter</a:t>
            </a:r>
          </a:p>
          <a:p>
            <a:pPr marL="342900" indent="-3429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4171B1"/>
                </a:solidFill>
                <a:latin typeface="+mn-lt"/>
              </a:rPr>
              <a:t>Schreiben: HSP (Hamburger Schreibprobe)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+mn-lt"/>
              </a:rPr>
              <a:t>Sicherheit in grundlegenden Rechtschreibstrategien</a:t>
            </a:r>
          </a:p>
          <a:p>
            <a:pPr marL="342900" indent="-3429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4171B1"/>
                </a:solidFill>
                <a:latin typeface="+mn-lt"/>
              </a:rPr>
              <a:t>Grundlage für Differenzierung der Lerngruppe</a:t>
            </a:r>
          </a:p>
        </p:txBody>
      </p:sp>
    </p:spTree>
    <p:extLst>
      <p:ext uri="{BB962C8B-B14F-4D97-AF65-F5344CB8AC3E}">
        <p14:creationId xmlns:p14="http://schemas.microsoft.com/office/powerpoint/2010/main" val="3075040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101446"/>
            <a:ext cx="7744401" cy="1446550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Pädagogische </a:t>
            </a:r>
            <a:r>
              <a:rPr lang="de-DE" dirty="0" err="1">
                <a:solidFill>
                  <a:srgbClr val="4171B1"/>
                </a:solidFill>
              </a:rPr>
              <a:t>Übermittagbetreuung</a:t>
            </a:r>
            <a:r>
              <a:rPr lang="de-DE" dirty="0">
                <a:solidFill>
                  <a:srgbClr val="4171B1"/>
                </a:solidFill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599" y="2852936"/>
            <a:ext cx="7744401" cy="33452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>
              <a:solidFill>
                <a:srgbClr val="417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94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8063" y="1390650"/>
            <a:ext cx="7743825" cy="76835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79500" y="1439863"/>
            <a:ext cx="74882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de-DE" altLang="de-DE" sz="3600" dirty="0">
                <a:solidFill>
                  <a:srgbClr val="4171B1"/>
                </a:solidFill>
                <a:latin typeface="Calibri" charset="0"/>
              </a:rPr>
              <a:t>Kontrolle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08063" y="2376488"/>
            <a:ext cx="770413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Nachgelagerte Wiederholung der Diagnosetests</a:t>
            </a:r>
          </a:p>
          <a:p>
            <a:pPr marL="342900" indent="-3429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Zeitraum: ca. Halbjahreswechsel; abhängig vom Beginn der Förderphase</a:t>
            </a:r>
          </a:p>
        </p:txBody>
      </p:sp>
    </p:spTree>
    <p:extLst>
      <p:ext uri="{BB962C8B-B14F-4D97-AF65-F5344CB8AC3E}">
        <p14:creationId xmlns:p14="http://schemas.microsoft.com/office/powerpoint/2010/main" val="445892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8063" y="1390650"/>
            <a:ext cx="7743825" cy="76835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439863"/>
            <a:ext cx="74882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de-DE" altLang="de-DE" sz="3600" dirty="0">
                <a:solidFill>
                  <a:srgbClr val="4171B1"/>
                </a:solidFill>
                <a:latin typeface="Calibri" panose="020F0502020204030204" pitchFamily="34" charset="0"/>
              </a:rPr>
              <a:t>Prävention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08063" y="2376488"/>
            <a:ext cx="7704137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</a:pPr>
            <a:endParaRPr lang="de-DE" altLang="de-DE" sz="2800" dirty="0">
              <a:solidFill>
                <a:srgbClr val="4171B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89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8063" y="1390650"/>
            <a:ext cx="7743825" cy="76835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439863"/>
            <a:ext cx="74882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de-DE" altLang="de-DE" sz="3600" dirty="0">
                <a:solidFill>
                  <a:srgbClr val="4171B1"/>
                </a:solidFill>
                <a:latin typeface="Calibri" panose="020F0502020204030204" pitchFamily="34" charset="0"/>
              </a:rPr>
              <a:t>Prävention in der Erprobungsstufe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08063" y="2376488"/>
            <a:ext cx="7704137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457200" indent="-4572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rgbClr val="4171B1"/>
                </a:solidFill>
                <a:latin typeface="Calibri" charset="0"/>
              </a:rPr>
              <a:t>Sicherheit</a:t>
            </a:r>
          </a:p>
          <a:p>
            <a:pPr marL="457200" indent="-4572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rgbClr val="4171B1"/>
                </a:solidFill>
                <a:latin typeface="Calibri" charset="0"/>
              </a:rPr>
              <a:t>Persönlichkeit </a:t>
            </a:r>
          </a:p>
          <a:p>
            <a:pPr marL="457200" indent="-457200">
              <a:lnSpc>
                <a:spcPct val="102000"/>
              </a:lnSpc>
              <a:spcAft>
                <a:spcPts val="1425"/>
              </a:spcAft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rgbClr val="4171B1"/>
                </a:solidFill>
                <a:latin typeface="Calibri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933391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8063" y="1390650"/>
            <a:ext cx="7743825" cy="76835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79500" y="1439863"/>
            <a:ext cx="74882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de-DE" altLang="de-DE" sz="3600" dirty="0">
                <a:solidFill>
                  <a:srgbClr val="4171B1"/>
                </a:solidFill>
                <a:latin typeface="Calibri" charset="0"/>
              </a:rPr>
              <a:t>Sicherheit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08063" y="2376488"/>
            <a:ext cx="7704137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Gefahren der neuen Umgebung kennen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Programm „Achtung Auto“ in Kooperation mit dem ADAC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„Der sichere Schulweg“ - Baustein im Fach Erdkunde</a:t>
            </a:r>
          </a:p>
        </p:txBody>
      </p:sp>
    </p:spTree>
    <p:extLst>
      <p:ext uri="{BB962C8B-B14F-4D97-AF65-F5344CB8AC3E}">
        <p14:creationId xmlns:p14="http://schemas.microsoft.com/office/powerpoint/2010/main" val="4062899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8063" y="1390650"/>
            <a:ext cx="7743825" cy="76835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79500" y="1439863"/>
            <a:ext cx="74882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de-DE" altLang="de-DE" sz="3600" dirty="0">
                <a:solidFill>
                  <a:srgbClr val="4171B1"/>
                </a:solidFill>
                <a:latin typeface="Calibri" charset="0"/>
              </a:rPr>
              <a:t>Persönlichkeit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08063" y="2376488"/>
            <a:ext cx="7704137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Persönlichkeitsstärkung als Suchtvorbeugung</a:t>
            </a:r>
          </a:p>
          <a:p>
            <a:pPr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Sich kennenlernen und wohlfühlen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Erster Wandertag in Klasse 5: Klettern als Gemeinschaftserlebnis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Kooperationsspiele im Sportunterricht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Klassensportfest: Kinder-Eltern-Lehrer-Mitschüler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Perspektive Klasse 7: 2-Tages-Workshop „Ich fühle mich wohl“ in Kooperation mit der Diakonie Geldern</a:t>
            </a:r>
          </a:p>
        </p:txBody>
      </p:sp>
    </p:spTree>
    <p:extLst>
      <p:ext uri="{BB962C8B-B14F-4D97-AF65-F5344CB8AC3E}">
        <p14:creationId xmlns:p14="http://schemas.microsoft.com/office/powerpoint/2010/main" val="847975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8063" y="1390650"/>
            <a:ext cx="7743825" cy="76835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79500" y="1439863"/>
            <a:ext cx="74882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de-DE" altLang="de-DE" sz="3600" dirty="0">
                <a:solidFill>
                  <a:srgbClr val="4171B1"/>
                </a:solidFill>
                <a:latin typeface="Calibri" charset="0"/>
              </a:rPr>
              <a:t>Internet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08063" y="2376488"/>
            <a:ext cx="770413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Sicherheit im Umgang mit dem Medium</a:t>
            </a:r>
          </a:p>
          <a:p>
            <a:pPr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Kenntnis von Gefahren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Internetzertifikat des FSG (je nach Personalressourcen, Frau </a:t>
            </a:r>
            <a:r>
              <a:rPr lang="de-DE" altLang="de-DE" sz="2400" dirty="0" err="1">
                <a:solidFill>
                  <a:srgbClr val="4171B1"/>
                </a:solidFill>
                <a:latin typeface="Calibri" charset="0"/>
              </a:rPr>
              <a:t>Hanßen</a:t>
            </a: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)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Gefahren im Internet (in Kooperation mit der Polizei)</a:t>
            </a:r>
          </a:p>
          <a:p>
            <a:pPr marL="395288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"/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Facebook und Co. - Elterninfo</a:t>
            </a:r>
          </a:p>
        </p:txBody>
      </p:sp>
    </p:spTree>
    <p:extLst>
      <p:ext uri="{BB962C8B-B14F-4D97-AF65-F5344CB8AC3E}">
        <p14:creationId xmlns:p14="http://schemas.microsoft.com/office/powerpoint/2010/main" val="1955330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26148" y="1005235"/>
            <a:ext cx="7743825" cy="769441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altLang="de-DE" sz="4400" dirty="0">
                <a:solidFill>
                  <a:srgbClr val="4171B1"/>
                </a:solidFill>
                <a:latin typeface="+mj-lt"/>
              </a:rPr>
              <a:t>Beratung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4398" y="1833265"/>
            <a:ext cx="7775575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buClr>
                <a:srgbClr val="4171B1"/>
              </a:buClr>
              <a:buSzPct val="100000"/>
            </a:pPr>
            <a:r>
              <a:rPr lang="de-DE" altLang="de-DE" dirty="0">
                <a:solidFill>
                  <a:srgbClr val="4171B1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701514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26148" y="1005235"/>
            <a:ext cx="7743825" cy="769441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altLang="de-DE" sz="4400" dirty="0">
                <a:solidFill>
                  <a:srgbClr val="4171B1"/>
                </a:solidFill>
                <a:latin typeface="+mj-lt"/>
              </a:rPr>
              <a:t>Beratung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750" y="6394450"/>
            <a:ext cx="91027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de-DE" altLang="de-DE" sz="2400" dirty="0">
                <a:solidFill>
                  <a:srgbClr val="4171B1"/>
                </a:solidFill>
                <a:latin typeface="Calibri" charset="0"/>
              </a:rPr>
              <a:t>www.fsg-geldern.de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218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14575" y="669925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4398" y="1833265"/>
            <a:ext cx="7775575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285750" indent="-285750"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4171B1"/>
                </a:solidFill>
                <a:latin typeface="+mn-lt"/>
              </a:rPr>
              <a:t>Frau Riemen, Herr Schmidt und Frau Dierks als ausgebildete </a:t>
            </a:r>
            <a:r>
              <a:rPr lang="de-DE" altLang="de-DE" dirty="0" err="1">
                <a:solidFill>
                  <a:srgbClr val="4171B1"/>
                </a:solidFill>
                <a:latin typeface="+mn-lt"/>
              </a:rPr>
              <a:t>BeratungslehrerInnen</a:t>
            </a:r>
            <a:r>
              <a:rPr lang="de-DE" altLang="de-DE" dirty="0">
                <a:solidFill>
                  <a:srgbClr val="4171B1"/>
                </a:solidFill>
                <a:latin typeface="+mn-lt"/>
              </a:rPr>
              <a:t> ergänzen, intensivieren und unterstützen die Beratungstätigkeit des Kollegiums</a:t>
            </a:r>
          </a:p>
          <a:p>
            <a:pPr marL="285750" indent="-285750"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endParaRPr lang="de-DE" altLang="de-DE" dirty="0">
              <a:solidFill>
                <a:srgbClr val="4171B1"/>
              </a:solidFill>
              <a:latin typeface="+mn-lt"/>
            </a:endParaRPr>
          </a:p>
          <a:p>
            <a:pPr marL="285750" indent="-285750"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4171B1"/>
                </a:solidFill>
                <a:latin typeface="+mn-lt"/>
              </a:rPr>
              <a:t>Spektrum möglicher Themen: persönliche Probleme, Lern- und Verhaltensschwierigkeiten sowie Erziehungsfragen, ausgeprägte Lernstärken und -schwächen</a:t>
            </a:r>
          </a:p>
          <a:p>
            <a:pPr marL="285750" indent="-285750"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endParaRPr lang="de-DE" altLang="de-DE" dirty="0">
              <a:solidFill>
                <a:srgbClr val="4171B1"/>
              </a:solidFill>
              <a:latin typeface="+mn-lt"/>
            </a:endParaRPr>
          </a:p>
          <a:p>
            <a:pPr marL="285750" indent="-285750"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4171B1"/>
                </a:solidFill>
                <a:latin typeface="+mn-lt"/>
              </a:rPr>
              <a:t>Ziel der Beratung ist „Hilfe zur Selbsthilfe“, Voraussetzungen sind Freiwilligkeit und Vertrauen (Verschwiegenheitspflicht)</a:t>
            </a:r>
          </a:p>
          <a:p>
            <a:pPr marL="285750" indent="-285750"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endParaRPr lang="de-DE" altLang="de-DE" dirty="0">
              <a:solidFill>
                <a:srgbClr val="4171B1"/>
              </a:solidFill>
              <a:latin typeface="+mn-lt"/>
            </a:endParaRPr>
          </a:p>
          <a:p>
            <a:pPr marL="285750" indent="-285750"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4171B1"/>
                </a:solidFill>
                <a:latin typeface="+mn-lt"/>
              </a:rPr>
              <a:t>Kooperation mit außerschulischen Beratungs- und Hilfseinrichtungen</a:t>
            </a:r>
          </a:p>
          <a:p>
            <a:pPr marL="285750" indent="-285750"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endParaRPr lang="de-DE" altLang="de-DE" dirty="0">
              <a:solidFill>
                <a:srgbClr val="4171B1"/>
              </a:solidFill>
              <a:latin typeface="+mn-lt"/>
            </a:endParaRPr>
          </a:p>
          <a:p>
            <a:pPr marL="285750" indent="-285750">
              <a:buClr>
                <a:srgbClr val="4171B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4171B1"/>
                </a:solidFill>
                <a:latin typeface="+mn-lt"/>
              </a:rPr>
              <a:t>Kontaktaufnahme zu den </a:t>
            </a:r>
            <a:r>
              <a:rPr lang="de-DE" altLang="de-DE" dirty="0" err="1">
                <a:solidFill>
                  <a:srgbClr val="4171B1"/>
                </a:solidFill>
                <a:latin typeface="+mn-lt"/>
              </a:rPr>
              <a:t>BeratungslehrerInnen</a:t>
            </a:r>
            <a:r>
              <a:rPr lang="de-DE" altLang="de-DE" dirty="0">
                <a:solidFill>
                  <a:srgbClr val="4171B1"/>
                </a:solidFill>
                <a:latin typeface="+mn-lt"/>
              </a:rPr>
              <a:t> per Email (über die Schulhomepage), telefonisch oder persönlich    </a:t>
            </a:r>
          </a:p>
        </p:txBody>
      </p:sp>
    </p:spTree>
    <p:extLst>
      <p:ext uri="{BB962C8B-B14F-4D97-AF65-F5344CB8AC3E}">
        <p14:creationId xmlns:p14="http://schemas.microsoft.com/office/powerpoint/2010/main" val="188007087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824721"/>
            <a:ext cx="7744401" cy="1446550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Vielen Dank für Ihre Aufmerksamkeit.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86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40000"/>
            <a:ext cx="7744401" cy="769441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Allgemeines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599" y="2852936"/>
            <a:ext cx="7744401" cy="33452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4171B1"/>
                </a:solidFill>
              </a:rPr>
              <a:t>seit 01.02.2009</a:t>
            </a:r>
          </a:p>
          <a:p>
            <a:r>
              <a:rPr lang="de-DE" dirty="0">
                <a:solidFill>
                  <a:srgbClr val="4171B1"/>
                </a:solidFill>
              </a:rPr>
              <a:t>Förderverein des FSG</a:t>
            </a:r>
          </a:p>
          <a:p>
            <a:r>
              <a:rPr lang="de-DE" dirty="0">
                <a:solidFill>
                  <a:srgbClr val="4171B1"/>
                </a:solidFill>
              </a:rPr>
              <a:t>montags bis donnerstags</a:t>
            </a:r>
          </a:p>
          <a:p>
            <a:r>
              <a:rPr lang="de-DE" dirty="0">
                <a:solidFill>
                  <a:srgbClr val="4171B1"/>
                </a:solidFill>
              </a:rPr>
              <a:t>kostenlos</a:t>
            </a:r>
          </a:p>
        </p:txBody>
      </p:sp>
    </p:spTree>
    <p:extLst>
      <p:ext uri="{BB962C8B-B14F-4D97-AF65-F5344CB8AC3E}">
        <p14:creationId xmlns:p14="http://schemas.microsoft.com/office/powerpoint/2010/main" val="421146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40000"/>
            <a:ext cx="7744401" cy="769441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Bereiche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599" y="2492896"/>
            <a:ext cx="7744401" cy="36332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4171B1"/>
                </a:solidFill>
              </a:rPr>
              <a:t>Mittagspausenbetreuung</a:t>
            </a:r>
          </a:p>
          <a:p>
            <a:r>
              <a:rPr lang="de-DE" dirty="0">
                <a:solidFill>
                  <a:srgbClr val="4171B1"/>
                </a:solidFill>
              </a:rPr>
              <a:t>Hausaufgabenbetreuung/ begleitete Übungszeit (BÜZ)</a:t>
            </a:r>
          </a:p>
          <a:p>
            <a:r>
              <a:rPr lang="de-DE" dirty="0">
                <a:solidFill>
                  <a:srgbClr val="4171B1"/>
                </a:solidFill>
              </a:rPr>
              <a:t>Förderunterricht</a:t>
            </a:r>
          </a:p>
          <a:p>
            <a:r>
              <a:rPr lang="de-DE" dirty="0">
                <a:solidFill>
                  <a:srgbClr val="4171B1"/>
                </a:solidFill>
              </a:rPr>
              <a:t>Sport- und Freizeitangebote</a:t>
            </a:r>
          </a:p>
        </p:txBody>
      </p:sp>
    </p:spTree>
    <p:extLst>
      <p:ext uri="{BB962C8B-B14F-4D97-AF65-F5344CB8AC3E}">
        <p14:creationId xmlns:p14="http://schemas.microsoft.com/office/powerpoint/2010/main" val="48229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440000"/>
            <a:ext cx="7744401" cy="769441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Mittagspausenbetreuung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599" y="2492896"/>
            <a:ext cx="7744401" cy="36332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4171B1"/>
                </a:solidFill>
              </a:rPr>
              <a:t>13.10 Uhr bis 14.00 Uhr</a:t>
            </a:r>
          </a:p>
          <a:p>
            <a:r>
              <a:rPr lang="de-DE" dirty="0">
                <a:solidFill>
                  <a:srgbClr val="4171B1"/>
                </a:solidFill>
              </a:rPr>
              <a:t>Mittagessen in der Mensa</a:t>
            </a:r>
          </a:p>
          <a:p>
            <a:r>
              <a:rPr lang="de-DE" dirty="0">
                <a:solidFill>
                  <a:srgbClr val="4171B1"/>
                </a:solidFill>
              </a:rPr>
              <a:t>Betreuung im Raum 0.417</a:t>
            </a:r>
          </a:p>
        </p:txBody>
      </p:sp>
    </p:spTree>
    <p:extLst>
      <p:ext uri="{BB962C8B-B14F-4D97-AF65-F5344CB8AC3E}">
        <p14:creationId xmlns:p14="http://schemas.microsoft.com/office/powerpoint/2010/main" val="204511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6" y="-1"/>
            <a:ext cx="9346654" cy="700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63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7" y="0"/>
            <a:ext cx="9148597" cy="68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24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1600" y="1101446"/>
            <a:ext cx="7744401" cy="1446550"/>
          </a:xfrm>
          <a:prstGeom prst="rect">
            <a:avLst/>
          </a:prstGeom>
          <a:solidFill>
            <a:srgbClr val="FDCD03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dirty="0">
                <a:solidFill>
                  <a:srgbClr val="4171B1"/>
                </a:solidFill>
              </a:rPr>
              <a:t>Hausaufgabenbetreuung/ begleitete Übungszeit (BÜZ)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830" y="6394587"/>
            <a:ext cx="91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4171B1"/>
                </a:solidFill>
              </a:rPr>
              <a:t>www.fsg-geldern.de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0924"/>
            <a:ext cx="2186481" cy="9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15201" y="670457"/>
            <a:ext cx="6400800" cy="76200"/>
          </a:xfrm>
          <a:prstGeom prst="rect">
            <a:avLst/>
          </a:prstGeom>
          <a:solidFill>
            <a:srgbClr val="FDCD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598" y="2708920"/>
            <a:ext cx="7744401" cy="36332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4171B1"/>
                </a:solidFill>
              </a:rPr>
              <a:t>14.00 Uhr bis 15.30 Uhr</a:t>
            </a:r>
          </a:p>
          <a:p>
            <a:r>
              <a:rPr lang="de-DE" dirty="0">
                <a:solidFill>
                  <a:srgbClr val="4171B1"/>
                </a:solidFill>
              </a:rPr>
              <a:t>Frau </a:t>
            </a:r>
            <a:r>
              <a:rPr lang="de-DE" dirty="0" err="1">
                <a:solidFill>
                  <a:srgbClr val="4171B1"/>
                </a:solidFill>
              </a:rPr>
              <a:t>Düllings</a:t>
            </a:r>
            <a:r>
              <a:rPr lang="de-DE" dirty="0">
                <a:solidFill>
                  <a:srgbClr val="4171B1"/>
                </a:solidFill>
              </a:rPr>
              <a:t> und Frau </a:t>
            </a:r>
            <a:r>
              <a:rPr lang="de-DE" dirty="0" err="1">
                <a:solidFill>
                  <a:srgbClr val="4171B1"/>
                </a:solidFill>
              </a:rPr>
              <a:t>Angenlahr</a:t>
            </a:r>
            <a:endParaRPr lang="de-DE" dirty="0">
              <a:solidFill>
                <a:srgbClr val="4171B1"/>
              </a:solidFill>
            </a:endParaRPr>
          </a:p>
          <a:p>
            <a:r>
              <a:rPr lang="de-DE" dirty="0">
                <a:solidFill>
                  <a:srgbClr val="4171B1"/>
                </a:solidFill>
              </a:rPr>
              <a:t>Oberstufenschüler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7076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Microsoft Office PowerPoint</Application>
  <PresentationFormat>Bildschirmpräsentation (4:3)</PresentationFormat>
  <Paragraphs>245</Paragraphs>
  <Slides>38</Slides>
  <Notes>16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Albany</vt:lpstr>
      <vt:lpstr>-apple-system</vt:lpstr>
      <vt:lpstr>Arial</vt:lpstr>
      <vt:lpstr>Calibri</vt:lpstr>
      <vt:lpstr>Tahoma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Karl</dc:creator>
  <cp:lastModifiedBy>Maike Classen</cp:lastModifiedBy>
  <cp:revision>96</cp:revision>
  <dcterms:created xsi:type="dcterms:W3CDTF">2014-12-05T15:24:20Z</dcterms:created>
  <dcterms:modified xsi:type="dcterms:W3CDTF">2021-08-17T22:08:37Z</dcterms:modified>
</cp:coreProperties>
</file>